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42" r:id="rId1"/>
  </p:sldMasterIdLst>
  <p:notesMasterIdLst>
    <p:notesMasterId r:id="rId12"/>
  </p:notesMasterIdLst>
  <p:handoutMasterIdLst>
    <p:handoutMasterId r:id="rId13"/>
  </p:handoutMasterIdLst>
  <p:sldIdLst>
    <p:sldId id="258" r:id="rId2"/>
    <p:sldId id="259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294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1"/>
    <p:restoredTop sz="96817" autoAdjust="0"/>
  </p:normalViewPr>
  <p:slideViewPr>
    <p:cSldViewPr snapToGrid="0" snapToObjects="1">
      <p:cViewPr varScale="1">
        <p:scale>
          <a:sx n="130" d="100"/>
          <a:sy n="130" d="100"/>
        </p:scale>
        <p:origin x="42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53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A0D1EA-B8ED-EA4D-A421-E8341F9BAA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04AE-3DFC-F24A-8062-48079A47F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DA7A-B0C3-AF45-BAF3-F6E782A524C2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D4110-DFD6-BF46-A06A-E7C60D978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1BD90-421E-7A4D-9E5D-907D07C89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E6470-F911-A244-80CF-556EF6F44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53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00D1-723B-8E4F-A5C4-3C3C8522EA2E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600A-3490-3146-B991-DD7AAC1A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7600A-3490-3146-B991-DD7AAC1A1DE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A588-83FA-49F8-8506-547FF73ED59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7A55F8A9-3BFC-4747-807C-5DEA6D420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913"/>
          <a:stretch/>
        </p:blipFill>
        <p:spPr>
          <a:xfrm>
            <a:off x="0" y="4504"/>
            <a:ext cx="12192000" cy="6857999"/>
          </a:xfrm>
          <a:prstGeom prst="rect">
            <a:avLst/>
          </a:prstGeom>
        </p:spPr>
      </p:pic>
      <p:pic>
        <p:nvPicPr>
          <p:cNvPr id="67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348E6E3D-262F-E74B-94CE-68390D83E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09" y="1"/>
            <a:ext cx="669689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1000"/>
                </a:schemeClr>
              </a:gs>
              <a:gs pos="94000">
                <a:srgbClr val="29415B">
                  <a:lumMod val="99000"/>
                  <a:alpha val="86000"/>
                </a:srgbClr>
              </a:gs>
              <a:gs pos="48000">
                <a:srgbClr val="00A0FF">
                  <a:alpha val="74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2175" y="1041400"/>
            <a:ext cx="5974080" cy="23876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175" y="3582444"/>
            <a:ext cx="5974080" cy="1202498"/>
          </a:xfrm>
        </p:spPr>
        <p:txBody>
          <a:bodyPr>
            <a:normAutofit/>
          </a:bodyPr>
          <a:lstStyle>
            <a:lvl1pPr marL="0" indent="0" algn="r">
              <a:buNone/>
              <a:defRPr sz="2000" b="0" i="1" cap="all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5FB16862-62B2-BA44-8DBA-9C42A6ACA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2145" y="4910138"/>
            <a:ext cx="5974080" cy="412750"/>
          </a:xfrm>
        </p:spPr>
        <p:txBody>
          <a:bodyPr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2A10CA-BA9C-6845-8405-41F2D0C8FF8C}"/>
              </a:ext>
            </a:extLst>
          </p:cNvPr>
          <p:cNvSpPr/>
          <p:nvPr userDrawn="1"/>
        </p:nvSpPr>
        <p:spPr>
          <a:xfrm>
            <a:off x="6952862" y="96315"/>
            <a:ext cx="51120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B6A772-87C5-2E49-8734-901E16478527}"/>
              </a:ext>
            </a:extLst>
          </p:cNvPr>
          <p:cNvSpPr/>
          <p:nvPr userDrawn="1"/>
        </p:nvSpPr>
        <p:spPr>
          <a:xfrm rot="5400000">
            <a:off x="9412161" y="2740019"/>
            <a:ext cx="5305407" cy="1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3655392-88CC-4D4F-8494-69F13DEF64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3701" y="5615032"/>
            <a:ext cx="1832524" cy="776775"/>
          </a:xfrm>
          <a:prstGeom prst="rect">
            <a:avLst/>
          </a:prstGeom>
        </p:spPr>
      </p:pic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157758FB-5581-DD4E-BA0B-1FE22C1F66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80535" y="5614989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2ND ORG LOGO</a:t>
            </a:r>
          </a:p>
        </p:txBody>
      </p:sp>
      <p:sp>
        <p:nvSpPr>
          <p:cNvPr id="81" name="Picture Placeholder 79">
            <a:extLst>
              <a:ext uri="{FF2B5EF4-FFF2-40B4-BE49-F238E27FC236}">
                <a16:creationId xmlns:a16="http://schemas.microsoft.com/office/drawing/2014/main" id="{10217D1A-54D2-9F4F-92FA-D6C8740018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1072" y="5614988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3RD ORG LOGO</a:t>
            </a:r>
          </a:p>
        </p:txBody>
      </p:sp>
    </p:spTree>
    <p:extLst>
      <p:ext uri="{BB962C8B-B14F-4D97-AF65-F5344CB8AC3E}">
        <p14:creationId xmlns:p14="http://schemas.microsoft.com/office/powerpoint/2010/main" val="159389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2A2302-4E20-CB47-9D44-B9F34CD986BC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BB2029-5214-564A-99C0-07765A28D936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 algn="ctr">
              <a:defRPr sz="3600" b="1" i="1">
                <a:latin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C838-1EF0-0545-BFF5-78E4C361A661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31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0792BD-108E-574E-8FCE-777E69D78FA9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5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B1171B-4260-3B4B-BCB8-7B4A81607ACD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12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DFCE-0F33-4969-9477-E05F8C06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03CE-956A-4C64-857C-5EE1FC020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313F-7D8D-439F-952F-6393859E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6765-261F-4DFA-9115-685928B95D1C}" type="datetimeFigureOut">
              <a:rPr lang="en-AU" smtClean="0"/>
              <a:t>21/08/2019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811E-F980-4644-8512-00970A83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20A9-986C-40ED-B3DD-9955A0E9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43A1-13BB-4F48-9E05-1F2CC1003D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46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F12B0-F81A-DB4D-AAAD-60AACFE3ADC2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5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919B9-56FE-624A-BF69-6ED8824F7416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8CF2DA-D6E4-5744-9742-A4E5F6FE3C7F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6438A0-6F26-C445-BC88-13443616DE49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261661"/>
            <a:ext cx="9905998" cy="147857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B331E8-383C-184B-8A47-77035BFB83CD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9EB56-3877-2E44-A0C6-F6C6B78D3E24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6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8167-27F6-1E46-9A66-EEE292BD7E82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2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A73174-9EB3-7343-973A-AB1D6FFF9DDC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4606"/>
            <a:ext cx="12192003" cy="843394"/>
          </a:xfrm>
          <a:prstGeom prst="rect">
            <a:avLst/>
          </a:prstGeom>
          <a:gradFill flip="none" rotWithShape="1">
            <a:gsLst>
              <a:gs pos="15000">
                <a:srgbClr val="0070C0"/>
              </a:gs>
              <a:gs pos="94000">
                <a:srgbClr val="29415B">
                  <a:lumMod val="99000"/>
                </a:srgbClr>
              </a:gs>
              <a:gs pos="48000">
                <a:srgbClr val="00A0FF">
                  <a:alpha val="75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62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105939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45899"/>
            <a:ext cx="9905999" cy="291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62546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DFD8B33-5443-E342-BFD4-537524AEC376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625460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95DB3E5-CC39-264C-BD9B-DB8B2147D6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856D5B-DA19-B047-89E9-EA7ED872CC53}"/>
              </a:ext>
            </a:extLst>
          </p:cNvPr>
          <p:cNvSpPr/>
          <p:nvPr userDrawn="1"/>
        </p:nvSpPr>
        <p:spPr>
          <a:xfrm>
            <a:off x="136138" y="94592"/>
            <a:ext cx="53064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CFC34B-2C19-BB4E-9E8C-B97A650F2CB7}"/>
              </a:ext>
            </a:extLst>
          </p:cNvPr>
          <p:cNvSpPr/>
          <p:nvPr userDrawn="1"/>
        </p:nvSpPr>
        <p:spPr>
          <a:xfrm rot="5400000">
            <a:off x="-2512965" y="2741896"/>
            <a:ext cx="5305407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60919E-7379-3C49-B390-916878D5FEC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1412" y="6133522"/>
            <a:ext cx="1428606" cy="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6" r:id="rId13"/>
    <p:sldLayoutId id="2147483857" r:id="rId14"/>
    <p:sldLayoutId id="2147483858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SzPct val="125000"/>
        <a:buFont typeface="Wingdings" pitchFamily="2" charset="2"/>
        <a:buChar char="§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8199-4FC7-0940-B6AA-7D545B1E2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Accelerated pyramid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6A76C-3798-D54C-ABAC-8CDCDAAE4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gsky</a:t>
            </a:r>
            <a:r>
              <a:rPr lang="en-US" dirty="0"/>
              <a:t>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1AD8-7008-451C-925B-8196456CC374}"/>
              </a:ext>
            </a:extLst>
          </p:cNvPr>
          <p:cNvSpPr txBox="1"/>
          <p:nvPr/>
        </p:nvSpPr>
        <p:spPr>
          <a:xfrm>
            <a:off x="6585155" y="4328651"/>
            <a:ext cx="500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Status update on: 22 Aug, 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080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"/>
    </mc:Choice>
    <mc:Fallback>
      <p:transition spd="slow" advTm="2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9D49A-4C0F-43DF-A1D5-192313D9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4CCCEEE5-548B-4450-B508-269294376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2D7D3-7F96-42FD-AD6F-11036312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209800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F208B-1A89-4602-A333-6E8CA25D34EE}"/>
              </a:ext>
            </a:extLst>
          </p:cNvPr>
          <p:cNvSpPr txBox="1"/>
          <p:nvPr/>
        </p:nvSpPr>
        <p:spPr>
          <a:xfrm>
            <a:off x="1307432" y="998055"/>
            <a:ext cx="279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 the GSKY code.</a:t>
            </a:r>
            <a:endParaRPr lang="en-A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1ACA7-BDA1-4B3D-8E26-4E6CCC2D57DE}"/>
              </a:ext>
            </a:extLst>
          </p:cNvPr>
          <p:cNvSpPr txBox="1"/>
          <p:nvPr/>
        </p:nvSpPr>
        <p:spPr>
          <a:xfrm>
            <a:off x="1708485" y="1762261"/>
            <a:ext cx="571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Enclosing tile (cached or compiled from building blocks)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320EF-FB8E-44B4-9C44-FE6E5F116B95}"/>
              </a:ext>
            </a:extLst>
          </p:cNvPr>
          <p:cNvSpPr txBox="1"/>
          <p:nvPr/>
        </p:nvSpPr>
        <p:spPr>
          <a:xfrm>
            <a:off x="7477125" y="1762261"/>
            <a:ext cx="394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Resized to fit the dimensions in the call</a:t>
            </a:r>
            <a:endParaRPr lang="en-AU" dirty="0"/>
          </a:p>
        </p:txBody>
      </p:sp>
      <p:pic>
        <p:nvPicPr>
          <p:cNvPr id="14" name="Picture 13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0D8B9E6-59EE-4F19-B7EE-C424CFDA4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3189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30E8D3-6953-45AC-8127-FB4FBC30C1E9}"/>
              </a:ext>
            </a:extLst>
          </p:cNvPr>
          <p:cNvSpPr txBox="1"/>
          <p:nvPr/>
        </p:nvSpPr>
        <p:spPr>
          <a:xfrm>
            <a:off x="7315200" y="4419604"/>
            <a:ext cx="373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Requested BBOX (Not cached)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4059C-852F-4653-8039-66BF26A5D3AD}"/>
              </a:ext>
            </a:extLst>
          </p:cNvPr>
          <p:cNvSpPr/>
          <p:nvPr/>
        </p:nvSpPr>
        <p:spPr>
          <a:xfrm>
            <a:off x="4139381" y="998055"/>
            <a:ext cx="276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Must view as a slide show.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CCF6-BE31-4F94-87AA-4A5AB26A9518}"/>
              </a:ext>
            </a:extLst>
          </p:cNvPr>
          <p:cNvSpPr txBox="1"/>
          <p:nvPr/>
        </p:nvSpPr>
        <p:spPr>
          <a:xfrm>
            <a:off x="1128252" y="3661429"/>
            <a:ext cx="44171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 the offsets to create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Handle both EPSG:3857 and EPSG:4326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698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093"/>
            <a:ext cx="9905998" cy="1478570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89598"/>
            <a:ext cx="9905999" cy="2918728"/>
          </a:xfrm>
        </p:spPr>
        <p:txBody>
          <a:bodyPr/>
          <a:lstStyle/>
          <a:p>
            <a:r>
              <a:rPr lang="en-US" noProof="1"/>
              <a:t>To be able to view at continent zoom levels.</a:t>
            </a:r>
          </a:p>
          <a:p>
            <a:r>
              <a:rPr lang="en-US" noProof="1"/>
              <a:t>Faster displays.</a:t>
            </a:r>
          </a:p>
          <a:p>
            <a:r>
              <a:rPr lang="en-US" noProof="1"/>
              <a:t>To be used with other WMS clients. </a:t>
            </a:r>
          </a:p>
          <a:p>
            <a:pPr lvl="1"/>
            <a:r>
              <a:rPr lang="en-US" noProof="1"/>
              <a:t>QGIS, ArcGIS, Google Earth and NASA WorldWind.</a:t>
            </a:r>
          </a:p>
          <a:p>
            <a:pPr lvl="1"/>
            <a:r>
              <a:rPr lang="en-US" noProof="1"/>
              <a:t>KMLs that call the PNGs or GSKY are to be generated.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667A0-40B1-448C-9413-05018B4F872C}"/>
              </a:ext>
            </a:extLst>
          </p:cNvPr>
          <p:cNvSpPr/>
          <p:nvPr/>
        </p:nvSpPr>
        <p:spPr>
          <a:xfrm>
            <a:off x="1231490" y="4903837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51817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2"/>
    </mc:Choice>
    <mc:Fallback>
      <p:transition spd="slow" advTm="27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B9E8C-305D-43F4-B0B8-DF359547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Friday, 23 August 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3B2C5-9640-4F58-B022-6CAE94FC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4A448-1695-48F0-B00B-CF35432C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49" y="598336"/>
            <a:ext cx="6745302" cy="506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D9F86-841C-4699-AC2F-806225A664CD}"/>
              </a:ext>
            </a:extLst>
          </p:cNvPr>
          <p:cNvSpPr txBox="1"/>
          <p:nvPr/>
        </p:nvSpPr>
        <p:spPr>
          <a:xfrm>
            <a:off x="1356852" y="154858"/>
            <a:ext cx="62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16-day DEA Landsat 8 surface reflectance</a:t>
            </a:r>
            <a:r>
              <a:rPr lang="en-AU" b="1" dirty="0"/>
              <a:t> – 19/03/2013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70FEE-F043-4F3D-8F81-5DF82190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49" y="598335"/>
            <a:ext cx="6745302" cy="506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AB418-566A-403B-9298-44DE1299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49" y="598336"/>
            <a:ext cx="6745302" cy="5062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497A5-D51A-4278-ADDD-3B0B1C56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228EC-392D-44A5-B8ED-B6A180D2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85C09-D231-4BB2-A477-E400F754C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F71F51-013D-491F-9E76-5273ED5A3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BD5A8C-9E66-4E81-BE30-2B460ADBD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CE949-5BE1-445C-853F-A9C2414AF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309232-BA37-4525-A7A2-2DA3AE3A9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3349" y="598333"/>
            <a:ext cx="6745300" cy="5062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CB3E2-11F9-47B8-A3A6-A771BE8AAE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95EA6D-D117-4B10-ABD9-EFB7942E327C}"/>
              </a:ext>
            </a:extLst>
          </p:cNvPr>
          <p:cNvSpPr txBox="1"/>
          <p:nvPr/>
        </p:nvSpPr>
        <p:spPr>
          <a:xfrm>
            <a:off x="140111" y="840658"/>
            <a:ext cx="247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View this as a slide show.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Click mouse to animate.</a:t>
            </a:r>
            <a:endParaRPr lang="en-AU" sz="1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04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25"/>
    </mc:Choice>
    <mc:Fallback>
      <p:transition spd="slow" advTm="2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4601"/>
            <a:ext cx="9905998" cy="147857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106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Only suitable for Terria and other WMS clients.</a:t>
            </a:r>
          </a:p>
          <a:p>
            <a:pPr lvl="1"/>
            <a:r>
              <a:rPr lang="en-US" noProof="1"/>
              <a:t>ArcGIS and QGIS are to be tested. </a:t>
            </a:r>
          </a:p>
          <a:p>
            <a:pPr lvl="1"/>
            <a:r>
              <a:rPr lang="en-US" noProof="1"/>
              <a:t>These require continent level display.</a:t>
            </a:r>
          </a:p>
          <a:p>
            <a:r>
              <a:rPr lang="en-US" noProof="1"/>
              <a:t>Not suitable for scripts.</a:t>
            </a:r>
          </a:p>
          <a:p>
            <a:pPr lvl="1"/>
            <a:r>
              <a:rPr lang="en-US" noProof="1"/>
              <a:t>Non-standard bounding boxes.</a:t>
            </a:r>
          </a:p>
          <a:p>
            <a:r>
              <a:rPr lang="en-US" noProof="1"/>
              <a:t>Too many tiles to cache.</a:t>
            </a:r>
          </a:p>
          <a:p>
            <a:r>
              <a:rPr lang="en-US" noProof="1"/>
              <a:t>Excessive processing time and storage space.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"/>
    </mc:Choice>
    <mc:Fallback>
      <p:transition spd="slow" advTm="43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6729"/>
            <a:ext cx="9905998" cy="147857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3234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Cache only the building blocks.</a:t>
            </a:r>
          </a:p>
          <a:p>
            <a:pPr lvl="1"/>
            <a:r>
              <a:rPr lang="en-US" noProof="1"/>
              <a:t>Create the tiles for a high zoom level alone (say, 10 km)</a:t>
            </a:r>
          </a:p>
          <a:p>
            <a:r>
              <a:rPr lang="en-US" noProof="1"/>
              <a:t>Create a tile on the fly.</a:t>
            </a:r>
          </a:p>
          <a:p>
            <a:pPr lvl="1"/>
            <a:r>
              <a:rPr lang="en-US" noProof="1"/>
              <a:t>Concatenate 4 images and resize to form the next lower zoom level.</a:t>
            </a:r>
          </a:p>
          <a:p>
            <a:pPr lvl="2"/>
            <a:r>
              <a:rPr lang="en-US" noProof="1"/>
              <a:t>16 for next, 64 for the one after and so on.</a:t>
            </a:r>
          </a:p>
          <a:p>
            <a:pPr lvl="2"/>
            <a:r>
              <a:rPr lang="en-US" noProof="1"/>
              <a:t>This will cater for all zoom levels in Terria.</a:t>
            </a:r>
          </a:p>
          <a:p>
            <a:pPr lvl="1"/>
            <a:r>
              <a:rPr lang="en-US" noProof="1"/>
              <a:t>Crop smaller tiles from a larger one.</a:t>
            </a:r>
          </a:p>
          <a:p>
            <a:pPr lvl="2"/>
            <a:r>
              <a:rPr lang="en-US" noProof="1"/>
              <a:t>This will cater for the non-standard bounding boxes in scripts.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0"/>
    </mc:Choice>
    <mc:Fallback>
      <p:transition spd="slow" advTm="24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8843"/>
            <a:ext cx="9905998" cy="147857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5348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Must work for scripts and all WMS clients.</a:t>
            </a:r>
          </a:p>
          <a:p>
            <a:r>
              <a:rPr lang="en-US" dirty="0"/>
              <a:t>Creation of tiles on the fly should not take too long.</a:t>
            </a:r>
          </a:p>
          <a:p>
            <a:r>
              <a:rPr lang="en-US" dirty="0"/>
              <a:t>Conversion of coordinates from EPSG:4326 to EPSG:3857</a:t>
            </a:r>
          </a:p>
          <a:p>
            <a:pPr lvl="1"/>
            <a:r>
              <a:rPr lang="en-US" dirty="0"/>
              <a:t>Scripts send as EPSG:4326, whereas </a:t>
            </a:r>
            <a:r>
              <a:rPr lang="en-US" dirty="0" err="1"/>
              <a:t>Terria</a:t>
            </a:r>
            <a:r>
              <a:rPr lang="en-US" dirty="0"/>
              <a:t> sends as EPSG:3857.</a:t>
            </a:r>
          </a:p>
          <a:p>
            <a:pPr lvl="1"/>
            <a:r>
              <a:rPr lang="en-US" dirty="0"/>
              <a:t>Now using external Python scripts for the conversion.</a:t>
            </a:r>
          </a:p>
          <a:p>
            <a:pPr lvl="2"/>
            <a:r>
              <a:rPr lang="en-US" dirty="0"/>
              <a:t>Must investigate GO functions for it.</a:t>
            </a:r>
          </a:p>
          <a:p>
            <a:pPr lvl="1"/>
            <a:r>
              <a:rPr lang="en-US" dirty="0"/>
              <a:t>There are some minor disparities during the conversion.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22 August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"/>
    </mc:Choice>
    <mc:Fallback>
      <p:transition spd="slow" advTm="33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3595"/>
            <a:ext cx="9905998" cy="1478570"/>
          </a:xfrm>
        </p:spPr>
        <p:txBody>
          <a:bodyPr/>
          <a:lstStyle/>
          <a:p>
            <a:r>
              <a:rPr lang="en-US" dirty="0"/>
              <a:t>Logic and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0100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Change the GSKY server code to reconstruct a tile.</a:t>
            </a:r>
          </a:p>
          <a:p>
            <a:pPr lvl="1"/>
            <a:r>
              <a:rPr lang="en-US" dirty="0"/>
              <a:t>Determine the enclosing bbox from the incoming bbox values.</a:t>
            </a:r>
          </a:p>
          <a:p>
            <a:pPr lvl="1"/>
            <a:r>
              <a:rPr lang="en-US" dirty="0"/>
              <a:t>Find or create a tile for the enclosing bounding box.</a:t>
            </a:r>
          </a:p>
          <a:p>
            <a:pPr lvl="1"/>
            <a:r>
              <a:rPr lang="en-US" dirty="0"/>
              <a:t>Calculate the offsets of the smaller tile.</a:t>
            </a:r>
          </a:p>
          <a:p>
            <a:pPr lvl="1"/>
            <a:r>
              <a:rPr lang="en-US" dirty="0"/>
              <a:t>Crop from the larger tile, re-page and re-size to the small tile.</a:t>
            </a:r>
          </a:p>
          <a:p>
            <a:r>
              <a:rPr lang="en-US" dirty="0"/>
              <a:t>Logic was tested manually and it works.</a:t>
            </a:r>
          </a:p>
          <a:p>
            <a:r>
              <a:rPr lang="en-US" dirty="0"/>
              <a:t>The algorithm is nearly completed.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Friday, 23 August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262F5-CFDB-4B69-813D-2FDFB41C0337}"/>
              </a:ext>
            </a:extLst>
          </p:cNvPr>
          <p:cNvSpPr/>
          <p:nvPr/>
        </p:nvSpPr>
        <p:spPr>
          <a:xfrm>
            <a:off x="1259400" y="4954201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31837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0"/>
    </mc:Choice>
    <mc:Fallback>
      <p:transition spd="slow" advTm="45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C9F56-5F4E-4FEC-8C88-81D150F1BD9B}"/>
              </a:ext>
            </a:extLst>
          </p:cNvPr>
          <p:cNvSpPr txBox="1"/>
          <p:nvPr/>
        </p:nvSpPr>
        <p:spPr>
          <a:xfrm>
            <a:off x="1323474" y="753979"/>
            <a:ext cx="100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way to build </a:t>
            </a:r>
            <a:r>
              <a:rPr lang="en-US" b="1"/>
              <a:t>large and subset </a:t>
            </a:r>
            <a:r>
              <a:rPr lang="en-US" b="1" dirty="0"/>
              <a:t>tiles from small building blocks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D7FB-0A16-4116-8B06-44AFC3851BF4}"/>
              </a:ext>
            </a:extLst>
          </p:cNvPr>
          <p:cNvSpPr txBox="1"/>
          <p:nvPr/>
        </p:nvSpPr>
        <p:spPr>
          <a:xfrm>
            <a:off x="1419726" y="1283368"/>
            <a:ext cx="770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noProof="1"/>
              <a:t>Build the 10km zoom level tiles for a layer and time slice.  (6,254 tiles; 665M)</a:t>
            </a:r>
          </a:p>
          <a:p>
            <a:pPr marL="342900" indent="-342900">
              <a:buAutoNum type="arabicPeriod"/>
            </a:pPr>
            <a:r>
              <a:rPr lang="en-AU" noProof="1"/>
              <a:t>Use ImageMagick to build a 20km tile as follows.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3661F-2D58-4A4C-AF47-ABBD6E6A494A}"/>
              </a:ext>
            </a:extLst>
          </p:cNvPr>
          <p:cNvSpPr/>
          <p:nvPr/>
        </p:nvSpPr>
        <p:spPr>
          <a:xfrm>
            <a:off x="2975811" y="2037347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7264F-6C93-4B56-90C3-DCDB1E8F177F}"/>
              </a:ext>
            </a:extLst>
          </p:cNvPr>
          <p:cNvSpPr txBox="1"/>
          <p:nvPr/>
        </p:nvSpPr>
        <p:spPr>
          <a:xfrm>
            <a:off x="3031959" y="206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C0417-A5C3-4AA0-B278-BFBE76327D1D}"/>
              </a:ext>
            </a:extLst>
          </p:cNvPr>
          <p:cNvSpPr/>
          <p:nvPr/>
        </p:nvSpPr>
        <p:spPr>
          <a:xfrm>
            <a:off x="3400925" y="2037348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BC96B-C91C-4A6C-9D11-484DEF7A125D}"/>
              </a:ext>
            </a:extLst>
          </p:cNvPr>
          <p:cNvSpPr txBox="1"/>
          <p:nvPr/>
        </p:nvSpPr>
        <p:spPr>
          <a:xfrm>
            <a:off x="3457073" y="2061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0D906-800A-4BAC-B668-85723CACE53A}"/>
              </a:ext>
            </a:extLst>
          </p:cNvPr>
          <p:cNvSpPr/>
          <p:nvPr/>
        </p:nvSpPr>
        <p:spPr>
          <a:xfrm>
            <a:off x="2975812" y="2462461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8A1B-4582-42AE-B305-083B451EFE5C}"/>
              </a:ext>
            </a:extLst>
          </p:cNvPr>
          <p:cNvSpPr txBox="1"/>
          <p:nvPr/>
        </p:nvSpPr>
        <p:spPr>
          <a:xfrm>
            <a:off x="3031960" y="2486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1E834-9E54-4531-92A6-014F6EA75603}"/>
              </a:ext>
            </a:extLst>
          </p:cNvPr>
          <p:cNvSpPr/>
          <p:nvPr/>
        </p:nvSpPr>
        <p:spPr>
          <a:xfrm>
            <a:off x="3400926" y="2462462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86D3B-CA5A-43A1-B41E-22D166842F7D}"/>
              </a:ext>
            </a:extLst>
          </p:cNvPr>
          <p:cNvSpPr txBox="1"/>
          <p:nvPr/>
        </p:nvSpPr>
        <p:spPr>
          <a:xfrm>
            <a:off x="3457074" y="2486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FD8C-19EF-49AB-A6AD-E48FEAD9B7BD}"/>
              </a:ext>
            </a:extLst>
          </p:cNvPr>
          <p:cNvSpPr txBox="1"/>
          <p:nvPr/>
        </p:nvSpPr>
        <p:spPr>
          <a:xfrm>
            <a:off x="4066674" y="1997242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convert 1.png 2.png +append 1-2.png</a:t>
            </a:r>
            <a:endParaRPr lang="en-A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7CFB1-B62C-4853-BE4B-3DB7A593DECD}"/>
              </a:ext>
            </a:extLst>
          </p:cNvPr>
          <p:cNvSpPr txBox="1"/>
          <p:nvPr/>
        </p:nvSpPr>
        <p:spPr>
          <a:xfrm>
            <a:off x="4066674" y="2289556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convert 3.png 4.png +append 3-4.png</a:t>
            </a:r>
            <a:endParaRPr lang="en-A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24CE-3787-4A29-9E4A-B36597FDE30F}"/>
              </a:ext>
            </a:extLst>
          </p:cNvPr>
          <p:cNvSpPr txBox="1"/>
          <p:nvPr/>
        </p:nvSpPr>
        <p:spPr>
          <a:xfrm>
            <a:off x="4066674" y="2585789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convert 1-2.png 3-4.png -append 1234.png</a:t>
            </a:r>
            <a:endParaRPr lang="en-A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2D403-D1E3-4B23-B292-AFD594DF6B44}"/>
              </a:ext>
            </a:extLst>
          </p:cNvPr>
          <p:cNvSpPr txBox="1"/>
          <p:nvPr/>
        </p:nvSpPr>
        <p:spPr>
          <a:xfrm>
            <a:off x="1323474" y="3003248"/>
            <a:ext cx="77082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1"/>
              <a:t>3. Crop an area to make small 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256x256+128+128 +repage 5.png </a:t>
            </a:r>
          </a:p>
          <a:p>
            <a:r>
              <a:rPr lang="en-AU" noProof="1"/>
              <a:t>4. Resize a smaller tile to 256x256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128x128+192+192 +repage 6.png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6.png -resize 256x256 7.png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F7CE66-AD55-42AE-8BC9-C33CEDEABD22}"/>
              </a:ext>
            </a:extLst>
          </p:cNvPr>
          <p:cNvSpPr txBox="1"/>
          <p:nvPr/>
        </p:nvSpPr>
        <p:spPr>
          <a:xfrm>
            <a:off x="1419725" y="4788568"/>
            <a:ext cx="579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See next slide for examples. View it as a slide show.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0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49"/>
    </mc:Choice>
    <mc:Fallback>
      <p:transition spd="slow" advTm="188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68EC4DCD-9B58-4C8C-A4A5-DF3866A16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784126"/>
            <a:ext cx="4876800" cy="4876800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19E26B56-3CD1-4907-A992-BAA4A2A58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03326"/>
            <a:ext cx="2438400" cy="2438400"/>
          </a:xfrm>
          <a:prstGeom prst="rect">
            <a:avLst/>
          </a:prstGeom>
        </p:spPr>
      </p:pic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9F2DD846-D2A0-4810-BA69-4EEEDB89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784126"/>
            <a:ext cx="2438400" cy="2438400"/>
          </a:xfrm>
          <a:prstGeom prst="rect">
            <a:avLst/>
          </a:prstGeom>
        </p:spPr>
      </p:pic>
      <p:pic>
        <p:nvPicPr>
          <p:cNvPr id="10" name="Picture 9" descr="A close up of smoke&#10;&#10;Description automatically generated">
            <a:extLst>
              <a:ext uri="{FF2B5EF4-FFF2-40B4-BE49-F238E27FC236}">
                <a16:creationId xmlns:a16="http://schemas.microsoft.com/office/drawing/2014/main" id="{1E6C5C28-1B3B-4F03-BA2C-871B76EE8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12926"/>
            <a:ext cx="1219200" cy="1219200"/>
          </a:xfrm>
          <a:prstGeom prst="rect">
            <a:avLst/>
          </a:prstGeom>
        </p:spPr>
      </p:pic>
      <p:pic>
        <p:nvPicPr>
          <p:cNvPr id="11" name="Picture 10" descr="A close up of smoke&#10;&#10;Description automatically generated">
            <a:extLst>
              <a:ext uri="{FF2B5EF4-FFF2-40B4-BE49-F238E27FC236}">
                <a16:creationId xmlns:a16="http://schemas.microsoft.com/office/drawing/2014/main" id="{6AFA90D1-1925-42D7-B5FF-8377C932C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17" y="4447241"/>
            <a:ext cx="1219200" cy="1219200"/>
          </a:xfrm>
          <a:prstGeom prst="rect">
            <a:avLst/>
          </a:prstGeom>
        </p:spPr>
      </p:pic>
      <p:pic>
        <p:nvPicPr>
          <p:cNvPr id="13" name="Picture 12" descr="A close up of smoke&#10;&#10;Description automatically generated">
            <a:extLst>
              <a:ext uri="{FF2B5EF4-FFF2-40B4-BE49-F238E27FC236}">
                <a16:creationId xmlns:a16="http://schemas.microsoft.com/office/drawing/2014/main" id="{5E0C1712-356B-4046-AE84-F9DB03030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41426"/>
            <a:ext cx="2438400" cy="2438400"/>
          </a:xfrm>
          <a:prstGeom prst="rect">
            <a:avLst/>
          </a:prstGeom>
        </p:spPr>
      </p:pic>
      <p:pic>
        <p:nvPicPr>
          <p:cNvPr id="14" name="Picture 13" descr="A close up of smoke&#10;&#10;Description automatically generated">
            <a:extLst>
              <a:ext uri="{FF2B5EF4-FFF2-40B4-BE49-F238E27FC236}">
                <a16:creationId xmlns:a16="http://schemas.microsoft.com/office/drawing/2014/main" id="{7E22B136-0228-4F89-9CBD-FF528D7ED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784126"/>
            <a:ext cx="24384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6A12B-453B-4163-BE1B-DC2F4B9167FA}"/>
              </a:ext>
            </a:extLst>
          </p:cNvPr>
          <p:cNvSpPr txBox="1"/>
          <p:nvPr/>
        </p:nvSpPr>
        <p:spPr>
          <a:xfrm>
            <a:off x="8655217" y="347116"/>
            <a:ext cx="27426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256x256 cutout. Actual size</a:t>
            </a:r>
            <a:endParaRPr lang="en-A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30615-B36D-4D69-B25B-EBAD24B86406}"/>
              </a:ext>
            </a:extLst>
          </p:cNvPr>
          <p:cNvSpPr txBox="1"/>
          <p:nvPr/>
        </p:nvSpPr>
        <p:spPr>
          <a:xfrm>
            <a:off x="3657601" y="347116"/>
            <a:ext cx="48768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512x512 Actual size; Created from 4 x 10km tiles</a:t>
            </a:r>
            <a:endParaRPr lang="en-AU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5BC71-1D97-4B9E-8944-2A623387874F}"/>
              </a:ext>
            </a:extLst>
          </p:cNvPr>
          <p:cNvSpPr txBox="1"/>
          <p:nvPr/>
        </p:nvSpPr>
        <p:spPr>
          <a:xfrm>
            <a:off x="8655217" y="5671544"/>
            <a:ext cx="2494564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cutout. Actual size</a:t>
            </a:r>
            <a:endParaRPr lang="en-A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42812-3E3B-4B26-890F-BDCBD4D915F7}"/>
              </a:ext>
            </a:extLst>
          </p:cNvPr>
          <p:cNvSpPr txBox="1"/>
          <p:nvPr/>
        </p:nvSpPr>
        <p:spPr>
          <a:xfrm>
            <a:off x="1095375" y="347116"/>
            <a:ext cx="24384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 Resized</a:t>
            </a:r>
            <a:endParaRPr lang="en-A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9E195-7D37-4497-B81F-8EC81F030894}"/>
              </a:ext>
            </a:extLst>
          </p:cNvPr>
          <p:cNvSpPr txBox="1"/>
          <p:nvPr/>
        </p:nvSpPr>
        <p:spPr>
          <a:xfrm>
            <a:off x="737937" y="-62095"/>
            <a:ext cx="728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Manually created tiles to develop the logic. Must view as a slide show.</a:t>
            </a:r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51D18-B2B7-49B6-B294-653DBC70A936}"/>
              </a:ext>
            </a:extLst>
          </p:cNvPr>
          <p:cNvSpPr/>
          <p:nvPr/>
        </p:nvSpPr>
        <p:spPr>
          <a:xfrm>
            <a:off x="36576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3995D-3B85-46E6-90B2-EC41B45B982F}"/>
              </a:ext>
            </a:extLst>
          </p:cNvPr>
          <p:cNvSpPr/>
          <p:nvPr/>
        </p:nvSpPr>
        <p:spPr>
          <a:xfrm>
            <a:off x="60960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D8297-19B0-4E13-8839-3991ABD40DC6}"/>
              </a:ext>
            </a:extLst>
          </p:cNvPr>
          <p:cNvSpPr/>
          <p:nvPr/>
        </p:nvSpPr>
        <p:spPr>
          <a:xfrm>
            <a:off x="36576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B4B34-3992-4020-8CD6-6FEF5DEA7E6E}"/>
              </a:ext>
            </a:extLst>
          </p:cNvPr>
          <p:cNvSpPr/>
          <p:nvPr/>
        </p:nvSpPr>
        <p:spPr>
          <a:xfrm>
            <a:off x="60960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78BC8-4515-4DF9-BBD6-D461F6FCC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6" y="3222526"/>
            <a:ext cx="2438400" cy="243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AB05BF-9415-467F-9684-CF8F44CA70EB}"/>
              </a:ext>
            </a:extLst>
          </p:cNvPr>
          <p:cNvSpPr txBox="1"/>
          <p:nvPr/>
        </p:nvSpPr>
        <p:spPr>
          <a:xfrm>
            <a:off x="1095375" y="5669612"/>
            <a:ext cx="26664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20km tile from 4 x 10km tiles.</a:t>
            </a:r>
            <a:endParaRPr lang="en-A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3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99"/>
    </mc:Choice>
    <mc:Fallback>
      <p:transition spd="slow" advTm="4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2|2.1|1.9|1.8|1.6|1.6|1.6|1.6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3.7|7.2|1.1|6.4|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NCI">
      <a:dk1>
        <a:srgbClr val="000000"/>
      </a:dk1>
      <a:lt1>
        <a:srgbClr val="FFFFFF"/>
      </a:lt1>
      <a:dk2>
        <a:srgbClr val="28415B"/>
      </a:dk2>
      <a:lt2>
        <a:srgbClr val="E7E6E6"/>
      </a:lt2>
      <a:accent1>
        <a:srgbClr val="5943E9"/>
      </a:accent1>
      <a:accent2>
        <a:srgbClr val="00946C"/>
      </a:accent2>
      <a:accent3>
        <a:srgbClr val="A5A5A5"/>
      </a:accent3>
      <a:accent4>
        <a:srgbClr val="FFA422"/>
      </a:accent4>
      <a:accent5>
        <a:srgbClr val="00A0FF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I PP Template 2019" id="{3BDED25B-7F31-324D-A77B-E4A3E429F2FC}" vid="{5D4FE526-A2F3-994F-BDF5-7B6F88BF38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</TotalTime>
  <Words>616</Words>
  <Application>Microsoft Office PowerPoint</Application>
  <PresentationFormat>Widescreen</PresentationFormat>
  <Paragraphs>92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Roboto</vt:lpstr>
      <vt:lpstr>Roboto Light</vt:lpstr>
      <vt:lpstr>Titillium Web SemiBold</vt:lpstr>
      <vt:lpstr>Tw Cen MT</vt:lpstr>
      <vt:lpstr>Wingdings</vt:lpstr>
      <vt:lpstr>Circuit</vt:lpstr>
      <vt:lpstr>Accelerated pyramid</vt:lpstr>
      <vt:lpstr>purpose</vt:lpstr>
      <vt:lpstr>PowerPoint Presentation</vt:lpstr>
      <vt:lpstr>limitations</vt:lpstr>
      <vt:lpstr>solution</vt:lpstr>
      <vt:lpstr>challenges</vt:lpstr>
      <vt:lpstr>Logic and algorithm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Wilkinson</dc:creator>
  <cp:lastModifiedBy>Arapaut Sivaprasad</cp:lastModifiedBy>
  <cp:revision>43</cp:revision>
  <dcterms:created xsi:type="dcterms:W3CDTF">2019-06-18T23:48:51Z</dcterms:created>
  <dcterms:modified xsi:type="dcterms:W3CDTF">2019-08-23T00:05:17Z</dcterms:modified>
</cp:coreProperties>
</file>